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7"/>
  </p:notesMasterIdLst>
  <p:sldIdLst>
    <p:sldId id="410" r:id="rId2"/>
    <p:sldId id="408" r:id="rId3"/>
    <p:sldId id="411" r:id="rId4"/>
    <p:sldId id="412" r:id="rId5"/>
    <p:sldId id="414" r:id="rId6"/>
    <p:sldId id="416" r:id="rId7"/>
    <p:sldId id="417" r:id="rId8"/>
    <p:sldId id="304" r:id="rId9"/>
    <p:sldId id="305" r:id="rId10"/>
    <p:sldId id="381" r:id="rId11"/>
    <p:sldId id="307" r:id="rId12"/>
    <p:sldId id="308" r:id="rId13"/>
    <p:sldId id="309" r:id="rId14"/>
    <p:sldId id="310" r:id="rId15"/>
    <p:sldId id="311" r:id="rId16"/>
    <p:sldId id="312" r:id="rId17"/>
    <p:sldId id="314" r:id="rId18"/>
    <p:sldId id="315" r:id="rId19"/>
    <p:sldId id="342" r:id="rId20"/>
    <p:sldId id="269" r:id="rId21"/>
    <p:sldId id="270" r:id="rId22"/>
    <p:sldId id="271" r:id="rId23"/>
    <p:sldId id="272" r:id="rId24"/>
    <p:sldId id="273" r:id="rId25"/>
    <p:sldId id="274" r:id="rId2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34" autoAdjust="0"/>
    <p:restoredTop sz="94660"/>
  </p:normalViewPr>
  <p:slideViewPr>
    <p:cSldViewPr>
      <p:cViewPr varScale="1">
        <p:scale>
          <a:sx n="62" d="100"/>
          <a:sy n="62" d="100"/>
        </p:scale>
        <p:origin x="-82" y="-12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98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98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98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FFDE6FEB-1DB4-4B96-A71B-DEBF006662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2434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38ECBC-4E4E-48BD-8F83-6ACA78D6515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7101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DE6FEB-1DB4-4B96-A71B-DEBF0066623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680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219200" y="838200"/>
            <a:ext cx="6781800" cy="2559050"/>
          </a:xfrm>
        </p:spPr>
        <p:txBody>
          <a:bodyPr anchorCtr="1"/>
          <a:lstStyle>
            <a:lvl1pPr algn="ctr">
              <a:defRPr sz="62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733800"/>
            <a:ext cx="6400800" cy="187325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6575" y="6248400"/>
            <a:ext cx="2054225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51200" y="6248400"/>
            <a:ext cx="2887663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8150" y="6257925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597186C-7102-45BE-802D-5458F872B2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0280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EFC779-5320-4339-B40D-2998B87616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81448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8450" y="473075"/>
            <a:ext cx="2038350" cy="5394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473075"/>
            <a:ext cx="5962650" cy="5394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51A845-6091-49F2-BD10-BCC55055D7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822821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73075"/>
            <a:ext cx="8153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828800"/>
            <a:ext cx="40005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828800"/>
            <a:ext cx="40005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4F9104-8CA7-4AED-B18C-98D80BA000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87263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73075"/>
            <a:ext cx="8153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828800"/>
            <a:ext cx="40005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828800"/>
            <a:ext cx="4000500" cy="1943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3924300"/>
            <a:ext cx="4000500" cy="1943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5779AB-4534-40E0-86F6-D092BE4807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124402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19AF5D-DF2A-4312-80DB-F233C28C4E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739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FC04D2-92A6-43BF-843E-74691BE10C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6291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1E0D37-F697-4A0B-8292-7F5B6D1381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46622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828800"/>
            <a:ext cx="40005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828800"/>
            <a:ext cx="40005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946BAE-D8A3-4D96-97D2-1F51610F0C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51944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07448D-E00A-4712-9915-99B0B9A2A5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57634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450220-81BF-45D5-81BC-480B4E253A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97273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DF9FB7-BD3C-44BA-BE1E-142DFCFB4F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37610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1DE428-8D34-4E2B-92FF-188F40E7B6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79722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2680B8-F6F5-406D-8197-66AB2E42E2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48127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2880" tIns="9144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838200"/>
            <a:ext cx="9144000" cy="602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2880" tIns="91440" rIns="137160" bIns="914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6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7" r:id="rId14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n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4" Type="http://schemas.microsoft.com/office/2007/relationships/hdphoto" Target="../media/hdphoto7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microsoft.com/office/2007/relationships/hdphoto" Target="../media/hdphoto8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info@ckbrazos.org" TargetMode="External"/><Relationship Id="rId5" Type="http://schemas.openxmlformats.org/officeDocument/2006/relationships/hyperlink" Target="http://campaignkerusso.org/?p=10104" TargetMode="Externa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info@ckbrazos.org" TargetMode="External"/><Relationship Id="rId5" Type="http://schemas.openxmlformats.org/officeDocument/2006/relationships/hyperlink" Target="http://campaignkerusso.org/?p=10104" TargetMode="Externa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mailto:info@aggielandfaith.org" TargetMode="Externa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www.aggielandfaith.org/" TargetMode="Externa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info@ckbrazos.org" TargetMode="External"/><Relationship Id="rId5" Type="http://schemas.openxmlformats.org/officeDocument/2006/relationships/hyperlink" Target="http://campaignkerusso.org/?p=10104" TargetMode="Externa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49.radikal.ru/i126/0905/74/1e70be4cb2c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9000"/>
                    </a14:imgEffect>
                    <a14:imgEffect>
                      <a14:colorTemperature colorTemp="10900"/>
                    </a14:imgEffect>
                    <a14:imgEffect>
                      <a14:saturation sat="152000"/>
                    </a14:imgEffect>
                    <a14:imgEffect>
                      <a14:brightnessContrast bright="10000" contrast="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05" t="8963" r="30876" b="4505"/>
          <a:stretch/>
        </p:blipFill>
        <p:spPr bwMode="auto">
          <a:xfrm>
            <a:off x="19594" y="0"/>
            <a:ext cx="60105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172200" y="-23949"/>
            <a:ext cx="2971799" cy="3833949"/>
          </a:xfrm>
          <a:solidFill>
            <a:schemeClr val="bg1"/>
          </a:solidFill>
        </p:spPr>
        <p:txBody>
          <a:bodyPr/>
          <a:lstStyle/>
          <a:p>
            <a:pPr algn="l" eaLnBrk="1" hangingPunct="1">
              <a:lnSpc>
                <a:spcPct val="150000"/>
              </a:lnSpc>
            </a:pPr>
            <a:r>
              <a:rPr lang="en-US" b="1" dirty="0" smtClean="0">
                <a:latin typeface="Verdana" pitchFamily="-16" charset="0"/>
              </a:rPr>
              <a:t>The Treasure in the Field</a:t>
            </a:r>
            <a:endParaRPr lang="en-US" dirty="0" smtClean="0">
              <a:solidFill>
                <a:srgbClr val="000000"/>
              </a:solidFill>
              <a:latin typeface="Verdana" pitchFamily="-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7853718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5" descr="JacksonWesleyLL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0" t="24958" r="13440" b="26153"/>
          <a:stretch/>
        </p:blipFill>
        <p:spPr>
          <a:xfrm>
            <a:off x="4964113" y="0"/>
            <a:ext cx="4179887" cy="33527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-23446" y="0"/>
            <a:ext cx="4976446" cy="3276600"/>
          </a:xfrm>
          <a:noFill/>
        </p:spPr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sz="3200" b="1" u="sng" dirty="0" smtClean="0">
                <a:latin typeface="Times New Roman" pitchFamily="18" charset="0"/>
              </a:rPr>
              <a:t>John Wesley’s Testimony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1000" u="sng" dirty="0" smtClean="0">
              <a:latin typeface="Times New Roman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800" dirty="0" smtClean="0"/>
              <a:t>“…the preacher was describing the change which God works in the heart through faith in Christ and I felt my heart strangely warmed.”</a:t>
            </a:r>
          </a:p>
        </p:txBody>
      </p:sp>
      <p:pic>
        <p:nvPicPr>
          <p:cNvPr id="1026" name="Picture 2" descr="http://2.bp.blogspot.com/_Gz7Z11J0DDU/S7dYe6RJAII/AAAAAAAABIk/B081pidxw8k/s1600/Emmaus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66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104" t="43124" r="13874"/>
          <a:stretch/>
        </p:blipFill>
        <p:spPr bwMode="auto">
          <a:xfrm>
            <a:off x="4873679" y="3657600"/>
            <a:ext cx="4270322" cy="3200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-102767" y="3581400"/>
            <a:ext cx="4976446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74320" tIns="182880" rIns="137160" bIns="18288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sz="3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sz="3200" b="1" u="sng" dirty="0" smtClean="0">
                <a:latin typeface="Times New Roman" pitchFamily="18" charset="0"/>
              </a:rPr>
              <a:t>Disciple’s Testimony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1000" u="sng" dirty="0" smtClean="0">
              <a:latin typeface="Times New Roman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800" dirty="0" smtClean="0"/>
              <a:t>“They </a:t>
            </a:r>
            <a:r>
              <a:rPr lang="en-US" sz="2800" dirty="0"/>
              <a:t>said to each other, </a:t>
            </a:r>
            <a:r>
              <a:rPr lang="en-US" sz="2800" dirty="0" smtClean="0"/>
              <a:t>‘Did </a:t>
            </a:r>
            <a:r>
              <a:rPr lang="en-US" sz="2800" dirty="0"/>
              <a:t>not our hearts burn within us while he talked to us on the road, while he opened to us the Scriptures</a:t>
            </a:r>
            <a:r>
              <a:rPr lang="en-US" sz="2800" dirty="0" smtClean="0"/>
              <a:t>?’”</a:t>
            </a:r>
          </a:p>
        </p:txBody>
      </p:sp>
    </p:spTree>
    <p:extLst>
      <p:ext uri="{BB962C8B-B14F-4D97-AF65-F5344CB8AC3E}">
        <p14:creationId xmlns:p14="http://schemas.microsoft.com/office/powerpoint/2010/main" val="29398744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leap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lum bright="-14000"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9568"/>
          </a:xfrm>
          <a:solidFill>
            <a:srgbClr val="6C1B02">
              <a:alpha val="87057"/>
            </a:srgbClr>
          </a:solidFill>
        </p:spPr>
        <p:txBody>
          <a:bodyPr/>
          <a:lstStyle/>
          <a:p>
            <a:pPr eaLnBrk="1" hangingPunct="1"/>
            <a:r>
              <a:rPr lang="en-US" sz="3600" b="1" dirty="0" smtClean="0"/>
              <a:t>A prayer of faith </a:t>
            </a:r>
            <a:r>
              <a:rPr lang="en-US" sz="3600" b="1" dirty="0" smtClean="0">
                <a:sym typeface="Wingdings" pitchFamily="2" charset="2"/>
              </a:rPr>
              <a:t></a:t>
            </a:r>
            <a:r>
              <a:rPr lang="en-US" sz="3600" b="1" dirty="0" smtClean="0"/>
              <a:t> Pray this prayer if :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324600" y="685800"/>
            <a:ext cx="2819400" cy="6172200"/>
          </a:xfrm>
          <a:solidFill>
            <a:schemeClr val="bg1">
              <a:alpha val="58823"/>
            </a:schemeClr>
          </a:solidFill>
        </p:spPr>
        <p:txBody>
          <a:bodyPr tIns="182880"/>
          <a:lstStyle/>
          <a:p>
            <a:pPr marL="590550" indent="-590550"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3000" dirty="0" smtClean="0"/>
              <a:t>You want to set an example &amp; show others how it is done</a:t>
            </a:r>
          </a:p>
          <a:p>
            <a:pPr marL="590550" indent="-590550"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3000" dirty="0" smtClean="0"/>
              <a:t>You just like to give your heart to Jesus again &amp; again</a:t>
            </a: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0" y="689568"/>
            <a:ext cx="3048000" cy="6172200"/>
          </a:xfrm>
          <a:prstGeom prst="rect">
            <a:avLst/>
          </a:prstGeom>
          <a:solidFill>
            <a:schemeClr val="bg1">
              <a:alpha val="5882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0"/>
          <a:lstStyle/>
          <a:p>
            <a:pPr marL="590550" indent="-590550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n"/>
            </a:pPr>
            <a:r>
              <a:rPr lang="en-US" sz="3200" dirty="0">
                <a:latin typeface="Arial" charset="0"/>
              </a:rPr>
              <a:t>If you never have before</a:t>
            </a:r>
          </a:p>
          <a:p>
            <a:pPr marL="590550" indent="-590550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n"/>
            </a:pPr>
            <a:r>
              <a:rPr lang="en-US" sz="3200" dirty="0">
                <a:latin typeface="Arial" charset="0"/>
              </a:rPr>
              <a:t>You have in the past, but you think </a:t>
            </a:r>
            <a:r>
              <a:rPr lang="en-US" sz="3200" dirty="0" smtClean="0">
                <a:latin typeface="Arial" charset="0"/>
              </a:rPr>
              <a:t>it </a:t>
            </a:r>
            <a:r>
              <a:rPr lang="en-US" sz="3200" dirty="0">
                <a:latin typeface="Arial" charset="0"/>
              </a:rPr>
              <a:t>would mean </a:t>
            </a:r>
            <a:r>
              <a:rPr lang="en-US" sz="3200" dirty="0" smtClean="0">
                <a:latin typeface="Arial" charset="0"/>
              </a:rPr>
              <a:t>more </a:t>
            </a:r>
            <a:r>
              <a:rPr lang="en-US" sz="3200" dirty="0">
                <a:latin typeface="Arial" charset="0"/>
              </a:rPr>
              <a:t>today</a:t>
            </a:r>
          </a:p>
          <a:p>
            <a:pPr marL="590550" indent="-590550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n"/>
            </a:pPr>
            <a:r>
              <a:rPr lang="en-US" sz="3200" dirty="0">
                <a:latin typeface="Arial" charset="0"/>
              </a:rPr>
              <a:t>You have been walking afar off and you want to come back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05200" y="4114800"/>
            <a:ext cx="2209800" cy="914400"/>
          </a:xfrm>
          <a:prstGeom prst="rect">
            <a:avLst/>
          </a:prstGeom>
          <a:solidFill>
            <a:schemeClr val="bg1">
              <a:alpha val="67000"/>
            </a:schemeClr>
          </a:solidFill>
          <a:effectLst>
            <a:glow rad="533400">
              <a:srgbClr val="FFFF00">
                <a:alpha val="66000"/>
              </a:srgbClr>
            </a:glow>
            <a:softEdge rad="114300"/>
          </a:effectLst>
        </p:spPr>
        <p:txBody>
          <a:bodyPr wrap="none" rtlCol="0">
            <a:normAutofit lnSpcReduction="10000"/>
          </a:bodyPr>
          <a:lstStyle/>
          <a:p>
            <a:pPr algn="ctr"/>
            <a:r>
              <a:rPr lang="en-US" sz="6000" b="1" dirty="0" smtClean="0"/>
              <a:t>Faith</a:t>
            </a:r>
            <a:endParaRPr lang="en-US" sz="6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elebrate-the-cros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lum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/>
          <a:stretch>
            <a:fillRect/>
          </a:stretch>
        </p:blipFill>
        <p:spPr>
          <a:xfrm>
            <a:off x="0" y="95250"/>
            <a:ext cx="9144000" cy="6000750"/>
          </a:xfrm>
          <a:noFill/>
        </p:spPr>
      </p:pic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  <a:solidFill>
            <a:schemeClr val="bg1">
              <a:alpha val="69019"/>
            </a:schemeClr>
          </a:solidFill>
        </p:spPr>
        <p:txBody>
          <a:bodyPr/>
          <a:lstStyle/>
          <a:p>
            <a:pPr algn="ctr" eaLnBrk="1" hangingPunct="1"/>
            <a:r>
              <a:rPr lang="en-US" sz="3200" dirty="0" smtClean="0"/>
              <a:t>We Declare Our Faith Publicly Because Jesus Declared His LOVE Publicly</a:t>
            </a:r>
          </a:p>
        </p:txBody>
      </p:sp>
      <p:pic>
        <p:nvPicPr>
          <p:cNvPr id="10243" name="Picture 3" descr="Milverton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000"/>
                    </a14:imgEffect>
                    <a14:imgEffect>
                      <a14:colorTemperature colorTemp="7400"/>
                    </a14:imgEffect>
                    <a14:imgEffect>
                      <a14:saturation sat="136000"/>
                    </a14:imgEffect>
                    <a14:imgEffect>
                      <a14:brightnessContrast bright="16000" contras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3600" y="1066800"/>
            <a:ext cx="3175000" cy="317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889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228600" y="5334000"/>
            <a:ext cx="8915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800" b="1" dirty="0">
                <a:latin typeface="Arial" charset="0"/>
              </a:rPr>
              <a:t>“If you stand before others and are willing to say you believe in me, then I will tell my Father in heaven that you belong to me.”</a:t>
            </a:r>
            <a:r>
              <a:rPr lang="en-US" sz="3100" dirty="0">
                <a:latin typeface="Arial" charset="0"/>
              </a:rPr>
              <a:t> </a:t>
            </a:r>
            <a:r>
              <a:rPr lang="en-US" sz="2000" dirty="0">
                <a:latin typeface="Arial" charset="0"/>
              </a:rPr>
              <a:t>Mat 10:32</a:t>
            </a:r>
            <a:r>
              <a:rPr lang="en-US" sz="3100" dirty="0">
                <a:latin typeface="Arial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elima_mihanlog_com-child-praying%20(17)"/>
          <p:cNvPicPr>
            <a:picLocks noChangeAspect="1" noChangeArrowheads="1"/>
          </p:cNvPicPr>
          <p:nvPr/>
        </p:nvPicPr>
        <p:blipFill>
          <a:blip r:embed="rId3">
            <a:lum bright="26000" contras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62" y="-1"/>
            <a:ext cx="6101862" cy="4576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-5862" y="3407465"/>
            <a:ext cx="6330462" cy="3450535"/>
          </a:xfrm>
          <a:solidFill>
            <a:schemeClr val="bg1">
              <a:alpha val="84000"/>
            </a:schemeClr>
          </a:solidFill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rgbClr val="F5F5F5"/>
              </a:buClr>
            </a:pPr>
            <a:r>
              <a:rPr lang="en-US" sz="3200" b="1" dirty="0" smtClean="0"/>
              <a:t>Do you want to meet Jesus as your savior right now?</a:t>
            </a:r>
          </a:p>
          <a:p>
            <a:pPr eaLnBrk="1" hangingPunct="1">
              <a:lnSpc>
                <a:spcPct val="80000"/>
              </a:lnSpc>
              <a:buClr>
                <a:srgbClr val="F5F5F5"/>
              </a:buClr>
            </a:pPr>
            <a:r>
              <a:rPr lang="en-US" sz="3200" b="1" dirty="0" smtClean="0"/>
              <a:t>Do you believe He died to save you from your sins &amp; that He rose from the dead? </a:t>
            </a:r>
          </a:p>
          <a:p>
            <a:pPr eaLnBrk="1" hangingPunct="1">
              <a:lnSpc>
                <a:spcPct val="80000"/>
              </a:lnSpc>
              <a:buClr>
                <a:srgbClr val="F5F5F5"/>
              </a:buClr>
            </a:pPr>
            <a:r>
              <a:rPr lang="en-US" sz="3200" b="1" dirty="0" smtClean="0"/>
              <a:t>Do you believe that He is waiting to save you right now?</a:t>
            </a:r>
            <a:r>
              <a:rPr lang="en-US" sz="3200" dirty="0" smtClean="0"/>
              <a:t> 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6248400" y="33130"/>
            <a:ext cx="2819400" cy="6748670"/>
          </a:xfrm>
          <a:prstGeom prst="rect">
            <a:avLst/>
          </a:prstGeom>
          <a:solidFill>
            <a:schemeClr val="bg1">
              <a:alpha val="54117"/>
            </a:schemeClr>
          </a:solidFill>
          <a:ln w="63500">
            <a:solidFill>
              <a:srgbClr val="C80000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2880" tIns="91440"/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5000"/>
            </a:pPr>
            <a:r>
              <a:rPr lang="en-US" sz="2800" b="1" dirty="0">
                <a:latin typeface="Arial" charset="0"/>
              </a:rPr>
              <a:t>Dear Jesus</a:t>
            </a:r>
            <a:r>
              <a:rPr lang="en-US" sz="2800" b="1" dirty="0" smtClean="0">
                <a:latin typeface="Arial" charset="0"/>
              </a:rPr>
              <a:t>,</a:t>
            </a: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5000"/>
            </a:pPr>
            <a:r>
              <a:rPr lang="en-US" sz="2400" b="1" dirty="0" smtClean="0">
                <a:latin typeface="Arial" charset="0"/>
              </a:rPr>
              <a:t> </a:t>
            </a:r>
            <a:endParaRPr lang="en-US" sz="2400" b="1" dirty="0">
              <a:latin typeface="Arial" charset="0"/>
            </a:endParaRP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5000"/>
            </a:pPr>
            <a:r>
              <a:rPr lang="en-US" sz="2800" b="1" dirty="0">
                <a:latin typeface="Arial" charset="0"/>
              </a:rPr>
              <a:t>I know I am a sinner &amp; need your forgiveness.</a:t>
            </a: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5000"/>
            </a:pPr>
            <a:endParaRPr lang="en-US" sz="2800" b="1" dirty="0">
              <a:latin typeface="Arial" charset="0"/>
            </a:endParaRP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5000"/>
            </a:pPr>
            <a:r>
              <a:rPr lang="en-US" sz="2800" b="1" dirty="0">
                <a:latin typeface="Arial" charset="0"/>
              </a:rPr>
              <a:t>I believe you died for my sins. </a:t>
            </a: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5000"/>
            </a:pPr>
            <a:r>
              <a:rPr lang="en-US" sz="2800" b="1" dirty="0">
                <a:latin typeface="Arial" charset="0"/>
              </a:rPr>
              <a:t>I now turn from sin.</a:t>
            </a: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5000"/>
            </a:pPr>
            <a:r>
              <a:rPr lang="en-US" sz="2800" b="1" dirty="0">
                <a:latin typeface="Arial" charset="0"/>
              </a:rPr>
              <a:t>Come into my heart I pray.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4572000"/>
            <a:ext cx="9144000" cy="2286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3600" dirty="0" smtClean="0"/>
              <a:t>“But some people did accept him. They believed in him, and he gave them the right to become children of God.”</a:t>
            </a:r>
            <a:r>
              <a:rPr lang="en-US" sz="2700" dirty="0" smtClean="0"/>
              <a:t> </a:t>
            </a:r>
            <a:r>
              <a:rPr lang="en-US" sz="2300" dirty="0" smtClean="0"/>
              <a:t>John 1:12</a:t>
            </a:r>
            <a:r>
              <a:rPr lang="en-US" sz="2700" dirty="0" smtClean="0"/>
              <a:t> </a:t>
            </a:r>
          </a:p>
        </p:txBody>
      </p:sp>
      <p:pic>
        <p:nvPicPr>
          <p:cNvPr id="12292" name="Picture 4" descr="PBWU_-_Child_of_God_-_black__19686_zoom"/>
          <p:cNvPicPr>
            <a:picLocks noGrp="1" noChangeAspect="1" noChangeArrowheads="1"/>
          </p:cNvPicPr>
          <p:nvPr>
            <p:ph sz="quarter" idx="2"/>
          </p:nvPr>
        </p:nvPicPr>
        <p:blipFill rotWithShape="1">
          <a:blip r:embed="rId2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8" r="398" b="1292"/>
          <a:stretch/>
        </p:blipFill>
        <p:spPr>
          <a:xfrm>
            <a:off x="4648200" y="0"/>
            <a:ext cx="4495800" cy="4495800"/>
          </a:xfrm>
          <a:noFill/>
        </p:spPr>
      </p:pic>
      <p:pic>
        <p:nvPicPr>
          <p:cNvPr id="12293" name="Picture 5" descr="untitled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85" y="0"/>
            <a:ext cx="4574674" cy="44958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2011_1000V_front_1-e131663260933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81000"/>
            <a:ext cx="3657600" cy="3017838"/>
          </a:xfrm>
          <a:noFill/>
        </p:spPr>
      </p:pic>
      <p:pic>
        <p:nvPicPr>
          <p:cNvPr id="13315" name="Picture 3" descr="new-creation-2-suzanne-carter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lum contras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76625" y="838200"/>
            <a:ext cx="5667375" cy="601980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8825280"/>
          <p:cNvPicPr>
            <a:picLocks noChangeAspect="1" noChangeArrowheads="1"/>
          </p:cNvPicPr>
          <p:nvPr/>
        </p:nvPicPr>
        <p:blipFill>
          <a:blip r:embed="rId2">
            <a:lum contras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0"/>
            <a:ext cx="4724400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 descr="4469261588_9946469d09_z"/>
          <p:cNvPicPr>
            <a:picLocks noChangeAspect="1" noChangeArrowheads="1"/>
          </p:cNvPicPr>
          <p:nvPr/>
        </p:nvPicPr>
        <p:blipFill>
          <a:blip r:embed="rId3">
            <a:lum bright="8000" contras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0"/>
            <a:ext cx="3736975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Rectangle 4"/>
          <p:cNvSpPr>
            <a:spLocks noGrp="1" noChangeArrowheads="1"/>
          </p:cNvSpPr>
          <p:nvPr>
            <p:ph idx="1"/>
          </p:nvPr>
        </p:nvSpPr>
        <p:spPr>
          <a:xfrm>
            <a:off x="3200400" y="3429000"/>
            <a:ext cx="5943600" cy="3429000"/>
          </a:xfrm>
          <a:solidFill>
            <a:schemeClr val="bg1">
              <a:alpha val="69019"/>
            </a:schemeClr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3000" b="1" dirty="0" smtClean="0"/>
              <a:t>What did you learn today?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3000" b="1" dirty="0" smtClean="0"/>
              <a:t>What is the meaning of the name-tag?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3000" b="1" dirty="0" smtClean="0"/>
              <a:t>What have you </a:t>
            </a:r>
            <a:r>
              <a:rPr lang="en-US" sz="3000" b="1" dirty="0" err="1" smtClean="0"/>
              <a:t>neen</a:t>
            </a:r>
            <a:r>
              <a:rPr lang="en-US" sz="3000" b="1" dirty="0" smtClean="0"/>
              <a:t> thinking about God lately?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3000" b="1" dirty="0" smtClean="0"/>
              <a:t>What do you want to tell the world about Jesus?</a:t>
            </a: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152400" y="76200"/>
            <a:ext cx="2971800" cy="6453188"/>
          </a:xfrm>
          <a:prstGeom prst="rect">
            <a:avLst/>
          </a:prstGeom>
          <a:solidFill>
            <a:schemeClr val="bg1">
              <a:alpha val="3098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bIns="0" anchor="ctr">
            <a:spAutoFit/>
          </a:bodyPr>
          <a:lstStyle/>
          <a:p>
            <a:r>
              <a:rPr lang="en-US" sz="3600" b="1">
                <a:latin typeface="Arial" charset="0"/>
              </a:rPr>
              <a:t>“If you openly say, ‘Jesus is Lord’ and believe in your heart that God raised him from death, you will be saved.”</a:t>
            </a:r>
            <a:r>
              <a:rPr lang="en-US" b="1">
                <a:latin typeface="Arial" charset="0"/>
              </a:rPr>
              <a:t> </a:t>
            </a:r>
          </a:p>
          <a:p>
            <a:pPr algn="r"/>
            <a:r>
              <a:rPr lang="en-US" sz="2000" b="1">
                <a:latin typeface="Arial" charset="0"/>
              </a:rPr>
              <a:t>Rom. 10:9</a:t>
            </a:r>
            <a:r>
              <a:rPr lang="en-US" sz="2400" b="1">
                <a:latin typeface="Arial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1352002_861_57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lum bright="1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77825"/>
            <a:ext cx="9144000" cy="64817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4000500" cy="4038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4000" smtClean="0"/>
              <a:t>“Draw near to God, and He will draw near to you… 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0" y="5181600"/>
            <a:ext cx="9144000" cy="1600200"/>
          </a:xfrm>
          <a:prstGeom prst="rect">
            <a:avLst/>
          </a:prstGeom>
          <a:solidFill>
            <a:schemeClr val="bg1">
              <a:alpha val="5294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3600" b="1">
                <a:latin typeface="Arial" charset="0"/>
              </a:rPr>
              <a:t>…Cleanse your hands, you sinners, and make your hearts pure, you who are half-hearted towards God.”</a:t>
            </a:r>
            <a:r>
              <a:rPr lang="en-US" sz="2700">
                <a:latin typeface="Arial" charset="0"/>
              </a:rPr>
              <a:t> </a:t>
            </a:r>
            <a:r>
              <a:rPr lang="en-US" sz="2000" i="1">
                <a:latin typeface="Arial" charset="0"/>
              </a:rPr>
              <a:t>James 4:8 WNT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family_praying_hands"/>
          <p:cNvPicPr>
            <a:picLocks noChangeAspect="1" noChangeArrowheads="1"/>
          </p:cNvPicPr>
          <p:nvPr/>
        </p:nvPicPr>
        <p:blipFill>
          <a:blip r:embed="rId2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6356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>
          <a:xfrm>
            <a:off x="6019800" y="473075"/>
            <a:ext cx="2971800" cy="1431925"/>
          </a:xfrm>
        </p:spPr>
        <p:txBody>
          <a:bodyPr/>
          <a:lstStyle/>
          <a:p>
            <a:pPr eaLnBrk="1" hangingPunct="1"/>
            <a:r>
              <a:rPr lang="en-US" sz="5400" smtClean="0"/>
              <a:t>Close in Prayer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idx="1"/>
          </p:nvPr>
        </p:nvSpPr>
        <p:spPr>
          <a:xfrm>
            <a:off x="2362200" y="381000"/>
            <a:ext cx="6705600" cy="1752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smtClean="0"/>
              <a:t>Note:</a:t>
            </a:r>
            <a:r>
              <a:rPr lang="en-US" sz="2400" smtClean="0"/>
              <a:t> Any videos in this presentation will only play online. After you download the slideshow, you will need to also download the videos from YouTube &amp; add them back into your PowerPoint.</a:t>
            </a:r>
          </a:p>
        </p:txBody>
      </p:sp>
      <p:pic>
        <p:nvPicPr>
          <p:cNvPr id="23555" name="Picture 3" descr="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74700"/>
            <a:ext cx="2362200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 descr="vi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743200"/>
            <a:ext cx="2514600" cy="14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 descr="mail"/>
          <p:cNvPicPr>
            <a:picLocks noChangeAspect="1" noChangeArrowheads="1"/>
          </p:cNvPicPr>
          <p:nvPr/>
        </p:nvPicPr>
        <p:blipFill>
          <a:blip r:embed="rId4">
            <a:lum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724400"/>
            <a:ext cx="2209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2819400" y="2057400"/>
            <a:ext cx="6248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endParaRPr lang="en-US" sz="1600" dirty="0">
              <a:latin typeface="Arial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dirty="0">
                <a:latin typeface="Arial" charset="0"/>
              </a:rPr>
              <a:t>We present these messages at Bee Creek Park in College Station, TX. </a:t>
            </a:r>
            <a:br>
              <a:rPr lang="en-US" sz="2400" dirty="0">
                <a:latin typeface="Arial" charset="0"/>
              </a:rPr>
            </a:br>
            <a:r>
              <a:rPr lang="en-US" sz="2400" dirty="0">
                <a:latin typeface="Arial" charset="0"/>
              </a:rPr>
              <a:t>If you would like to watch the video of the service with this message, click here:</a:t>
            </a:r>
          </a:p>
          <a:p>
            <a:pPr algn="ctr"/>
            <a:r>
              <a:rPr lang="en-US" sz="2000" b="1" u="sng" dirty="0">
                <a:hlinkClick r:id="rId5"/>
              </a:rPr>
              <a:t>http://campaignkerusso.org/?</a:t>
            </a:r>
            <a:r>
              <a:rPr lang="en-US" sz="2000" b="1" u="sng" dirty="0" smtClean="0">
                <a:hlinkClick r:id="rId5"/>
              </a:rPr>
              <a:t>p=10104</a:t>
            </a:r>
            <a:r>
              <a:rPr lang="en-US" sz="2000" b="1" u="sng" dirty="0" smtClean="0"/>
              <a:t> </a:t>
            </a:r>
            <a:endParaRPr lang="en-US" sz="2000" dirty="0"/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2514600" y="47244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dirty="0">
                <a:latin typeface="Arial" charset="0"/>
              </a:rPr>
              <a:t>We would </a:t>
            </a:r>
            <a:r>
              <a:rPr lang="en-US" sz="2400" dirty="0" smtClean="0">
                <a:latin typeface="Arial" charset="0"/>
              </a:rPr>
              <a:t>love </a:t>
            </a:r>
            <a:r>
              <a:rPr lang="en-US" sz="2400" dirty="0">
                <a:latin typeface="Arial" charset="0"/>
              </a:rPr>
              <a:t>to know more about the people who download our lessons &amp; sermons. We invite you to email us &amp; let us know where &amp; how you use them.</a:t>
            </a:r>
            <a:r>
              <a:rPr lang="en-US" sz="2000" dirty="0">
                <a:latin typeface="Arial" charset="0"/>
              </a:rPr>
              <a:t> </a:t>
            </a:r>
          </a:p>
          <a:p>
            <a:pPr marL="342900" indent="-342900"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b="1" dirty="0">
                <a:latin typeface="Arial" charset="0"/>
                <a:hlinkClick r:id="rId6"/>
              </a:rPr>
              <a:t>info@ckbrazos.org</a:t>
            </a:r>
            <a:r>
              <a:rPr lang="en-US" sz="2400" b="1" dirty="0">
                <a:latin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98872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idx="1"/>
          </p:nvPr>
        </p:nvSpPr>
        <p:spPr>
          <a:xfrm>
            <a:off x="2362200" y="381000"/>
            <a:ext cx="6705600" cy="1752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smtClean="0"/>
              <a:t>Note:</a:t>
            </a:r>
            <a:r>
              <a:rPr lang="en-US" sz="2400" smtClean="0"/>
              <a:t> Any videos in this presentation will only play online. After you download the slideshow, you will need to also download the videos from YouTube &amp; add them back into your PowerPoint.</a:t>
            </a:r>
          </a:p>
        </p:txBody>
      </p:sp>
      <p:pic>
        <p:nvPicPr>
          <p:cNvPr id="23555" name="Picture 3" descr="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74700"/>
            <a:ext cx="2362200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 descr="vi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743200"/>
            <a:ext cx="2514600" cy="14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 descr="mail"/>
          <p:cNvPicPr>
            <a:picLocks noChangeAspect="1" noChangeArrowheads="1"/>
          </p:cNvPicPr>
          <p:nvPr/>
        </p:nvPicPr>
        <p:blipFill>
          <a:blip r:embed="rId4">
            <a:lum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724400"/>
            <a:ext cx="2209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2819400" y="2057400"/>
            <a:ext cx="6248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endParaRPr lang="en-US" sz="1600" dirty="0">
              <a:latin typeface="Arial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dirty="0">
                <a:latin typeface="Arial" charset="0"/>
              </a:rPr>
              <a:t>We present these messages at Bee Creek Park in College Station, TX. </a:t>
            </a:r>
            <a:br>
              <a:rPr lang="en-US" sz="2400" dirty="0">
                <a:latin typeface="Arial" charset="0"/>
              </a:rPr>
            </a:br>
            <a:r>
              <a:rPr lang="en-US" sz="2400" dirty="0">
                <a:latin typeface="Arial" charset="0"/>
              </a:rPr>
              <a:t>If you would like to watch the video of the service with this message, click here:</a:t>
            </a:r>
          </a:p>
          <a:p>
            <a:pPr algn="ctr"/>
            <a:r>
              <a:rPr lang="en-US" sz="2000" b="1" u="sng" dirty="0">
                <a:hlinkClick r:id="rId5"/>
              </a:rPr>
              <a:t>http://campaignkerusso.org/?</a:t>
            </a:r>
            <a:r>
              <a:rPr lang="en-US" sz="2000" b="1" u="sng" dirty="0" smtClean="0">
                <a:hlinkClick r:id="rId5"/>
              </a:rPr>
              <a:t>p=10104</a:t>
            </a:r>
            <a:r>
              <a:rPr lang="en-US" sz="2000" b="1" u="sng" dirty="0" smtClean="0"/>
              <a:t> </a:t>
            </a:r>
            <a:endParaRPr lang="en-US" sz="2000" dirty="0"/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2514600" y="47244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dirty="0">
                <a:latin typeface="Arial" charset="0"/>
              </a:rPr>
              <a:t>We would </a:t>
            </a:r>
            <a:r>
              <a:rPr lang="en-US" sz="2400" dirty="0" smtClean="0">
                <a:latin typeface="Arial" charset="0"/>
              </a:rPr>
              <a:t>love </a:t>
            </a:r>
            <a:r>
              <a:rPr lang="en-US" sz="2400" dirty="0">
                <a:latin typeface="Arial" charset="0"/>
              </a:rPr>
              <a:t>to know more about the people who download our lessons &amp; sermons. We invite you to email us &amp; let us know where &amp; how you use them.</a:t>
            </a:r>
            <a:r>
              <a:rPr lang="en-US" sz="2000" dirty="0">
                <a:latin typeface="Arial" charset="0"/>
              </a:rPr>
              <a:t> </a:t>
            </a:r>
          </a:p>
          <a:p>
            <a:pPr marL="342900" indent="-342900"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b="1" dirty="0">
                <a:latin typeface="Arial" charset="0"/>
                <a:hlinkClick r:id="rId6"/>
              </a:rPr>
              <a:t>info@ckbrazos.org</a:t>
            </a:r>
            <a:r>
              <a:rPr lang="en-US" sz="2400" b="1" dirty="0">
                <a:latin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776863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Family-Worship-Background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9816"/>
            <a:ext cx="9144000" cy="6828184"/>
          </a:xfrm>
          <a:noFill/>
        </p:spPr>
      </p:pic>
      <p:sp>
        <p:nvSpPr>
          <p:cNvPr id="1843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3130" y="5638800"/>
            <a:ext cx="9110870" cy="1219201"/>
          </a:xfrm>
          <a:solidFill>
            <a:srgbClr val="523706">
              <a:alpha val="72156"/>
            </a:srgbClr>
          </a:solidFill>
        </p:spPr>
        <p:txBody>
          <a:bodyPr/>
          <a:lstStyle/>
          <a:p>
            <a:pPr algn="ctr" eaLnBrk="1" hangingPunct="1"/>
            <a:r>
              <a:rPr lang="en-US" dirty="0" smtClean="0"/>
              <a:t>Welcome to </a:t>
            </a:r>
            <a:r>
              <a:rPr lang="en-US" dirty="0" err="1" smtClean="0"/>
              <a:t>Aggieland</a:t>
            </a:r>
            <a:r>
              <a:rPr lang="en-US" dirty="0" smtClean="0"/>
              <a:t> Faith</a:t>
            </a:r>
            <a:br>
              <a:rPr lang="en-US" dirty="0" smtClean="0"/>
            </a:br>
            <a:r>
              <a:rPr lang="en-US" dirty="0" smtClean="0"/>
              <a:t>Family Style Worship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57200"/>
            <a:ext cx="9144000" cy="838200"/>
          </a:xfrm>
        </p:spPr>
        <p:txBody>
          <a:bodyPr/>
          <a:lstStyle/>
          <a:p>
            <a:pPr eaLnBrk="1" hangingPunct="1"/>
            <a:r>
              <a:rPr lang="en-US" sz="4300" b="1" dirty="0" smtClean="0"/>
              <a:t>CURRENT SCHEDULE: </a:t>
            </a:r>
            <a:br>
              <a:rPr lang="en-US" sz="4300" b="1" dirty="0" smtClean="0"/>
            </a:br>
            <a:r>
              <a:rPr lang="en-US" sz="4000" dirty="0" smtClean="0"/>
              <a:t>See www.Aggielandfaith.org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762500" y="1752600"/>
            <a:ext cx="43815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500" b="1" smtClean="0"/>
              <a:t>SATURDAY —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b="1" smtClean="0"/>
              <a:t>	At Bee Creek Park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500" smtClean="0"/>
              <a:t>	2:00-4:00pm: Through the bible with felt-board stories – plus hot-dogs &amp; drinks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500" smtClean="0"/>
          </a:p>
          <a:p>
            <a:pPr eaLnBrk="1" hangingPunct="1">
              <a:lnSpc>
                <a:spcPct val="90000"/>
              </a:lnSpc>
            </a:pPr>
            <a:r>
              <a:rPr lang="en-US" sz="2500" b="1" smtClean="0"/>
              <a:t>SUNDAY — 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b="1" smtClean="0"/>
              <a:t>	At Bee Creek Park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500" smtClean="0"/>
              <a:t>	2:00-4pm: Free snacks, drinks, kids crafts, prizes, singing &amp; bible preaching </a:t>
            </a:r>
            <a:endParaRPr lang="en-US" sz="2100" smtClean="0"/>
          </a:p>
        </p:txBody>
      </p:sp>
      <p:pic>
        <p:nvPicPr>
          <p:cNvPr id="19460" name="Picture 9" descr="hot_dog_iStock_000001755412_270x203"/>
          <p:cNvPicPr>
            <a:picLocks noChangeAspect="1" noChangeArrowheads="1"/>
          </p:cNvPicPr>
          <p:nvPr/>
        </p:nvPicPr>
        <p:blipFill>
          <a:blip r:embed="rId2">
            <a:lum bright="4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52600"/>
            <a:ext cx="4114800" cy="309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62400" y="609600"/>
            <a:ext cx="5181600" cy="1676400"/>
          </a:xfrm>
        </p:spPr>
        <p:txBody>
          <a:bodyPr/>
          <a:lstStyle/>
          <a:p>
            <a:pPr eaLnBrk="1" hangingPunct="1"/>
            <a:r>
              <a:rPr lang="en-US" sz="4000" b="1" smtClean="0"/>
              <a:t>Would You Like Prayer or Bible Study at Your House?</a:t>
            </a:r>
          </a:p>
        </p:txBody>
      </p:sp>
      <p:pic>
        <p:nvPicPr>
          <p:cNvPr id="20483" name="Picture 4" descr="group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3505200" cy="2789929"/>
          </a:xfrm>
          <a:noFill/>
        </p:spPr>
      </p:pic>
      <p:sp>
        <p:nvSpPr>
          <p:cNvPr id="20484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2895600"/>
            <a:ext cx="8534400" cy="3733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500" b="1" u="sng" dirty="0" smtClean="0">
                <a:solidFill>
                  <a:srgbClr val="F6FF3F"/>
                </a:solidFill>
              </a:rPr>
              <a:t>Personal Prayer</a:t>
            </a:r>
            <a:r>
              <a:rPr lang="en-US" sz="2500" b="1" u="sng" dirty="0" smtClean="0"/>
              <a:t>:</a:t>
            </a:r>
            <a:r>
              <a:rPr lang="en-US" sz="2500" dirty="0" smtClean="0"/>
              <a:t/>
            </a:r>
            <a:br>
              <a:rPr lang="en-US" sz="2500" dirty="0" smtClean="0"/>
            </a:br>
            <a:r>
              <a:rPr lang="en-US" sz="2400" dirty="0" smtClean="0"/>
              <a:t>We can come to your home &amp; pray with you, or you can email us when you need prayer.</a:t>
            </a:r>
          </a:p>
          <a:p>
            <a:pPr eaLnBrk="1" hangingPunct="1">
              <a:lnSpc>
                <a:spcPct val="90000"/>
              </a:lnSpc>
            </a:pPr>
            <a:r>
              <a:rPr lang="en-US" sz="2500" b="1" u="sng" dirty="0" smtClean="0">
                <a:solidFill>
                  <a:srgbClr val="F6FF3F"/>
                </a:solidFill>
              </a:rPr>
              <a:t>Home Bible Study:</a:t>
            </a:r>
            <a:r>
              <a:rPr lang="en-US" sz="2500" b="1" dirty="0" smtClean="0">
                <a:solidFill>
                  <a:srgbClr val="F6FF3F"/>
                </a:solidFill>
              </a:rPr>
              <a:t/>
            </a:r>
            <a:br>
              <a:rPr lang="en-US" sz="2500" b="1" dirty="0" smtClean="0">
                <a:solidFill>
                  <a:srgbClr val="F6FF3F"/>
                </a:solidFill>
              </a:rPr>
            </a:br>
            <a:r>
              <a:rPr lang="en-US" sz="2400" dirty="0" smtClean="0"/>
              <a:t>We will come to your home &amp; hold</a:t>
            </a:r>
            <a:br>
              <a:rPr lang="en-US" sz="2400" dirty="0" smtClean="0"/>
            </a:br>
            <a:r>
              <a:rPr lang="en-US" sz="2400" dirty="0" smtClean="0"/>
              <a:t>a bible study for you &amp; your friends.</a:t>
            </a:r>
          </a:p>
          <a:p>
            <a:pPr eaLnBrk="1" hangingPunct="1">
              <a:lnSpc>
                <a:spcPct val="90000"/>
              </a:lnSpc>
            </a:pPr>
            <a:r>
              <a:rPr lang="en-US" sz="2500" b="1" u="sng" dirty="0" smtClean="0">
                <a:solidFill>
                  <a:srgbClr val="F6FF3F"/>
                </a:solidFill>
              </a:rPr>
              <a:t>Bible Party:</a:t>
            </a:r>
            <a:r>
              <a:rPr lang="en-US" sz="2500" dirty="0" smtClean="0"/>
              <a:t/>
            </a:r>
            <a:br>
              <a:rPr lang="en-US" sz="2500" dirty="0" smtClean="0"/>
            </a:br>
            <a:r>
              <a:rPr lang="en-US" sz="2400" dirty="0" smtClean="0"/>
              <a:t>We will hold a Kid’s Bible Party:</a:t>
            </a:r>
            <a:br>
              <a:rPr lang="en-US" sz="2400" dirty="0" smtClean="0"/>
            </a:br>
            <a:r>
              <a:rPr lang="en-US" sz="2400" dirty="0" smtClean="0"/>
              <a:t>You provide the food &amp; kids - we </a:t>
            </a:r>
            <a:br>
              <a:rPr lang="en-US" sz="2400" dirty="0" smtClean="0"/>
            </a:br>
            <a:r>
              <a:rPr lang="en-US" sz="2400" dirty="0" smtClean="0"/>
              <a:t>will do the bible fun &amp; stories.</a:t>
            </a:r>
          </a:p>
        </p:txBody>
      </p:sp>
      <p:pic>
        <p:nvPicPr>
          <p:cNvPr id="20485" name="Picture 5" descr="bettylukenslarge_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67400" y="4174505"/>
            <a:ext cx="3250096" cy="2392983"/>
          </a:xfrm>
          <a:noFill/>
        </p:spPr>
      </p:pic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304800" y="5029200"/>
            <a:ext cx="5791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</a:pPr>
            <a:endParaRPr lang="en-US" sz="240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876800" y="304800"/>
            <a:ext cx="4267200" cy="2895600"/>
          </a:xfrm>
        </p:spPr>
        <p:txBody>
          <a:bodyPr/>
          <a:lstStyle/>
          <a:p>
            <a:pPr eaLnBrk="1" hangingPunct="1"/>
            <a:r>
              <a:rPr lang="en-US" sz="4800" b="1" dirty="0" smtClean="0"/>
              <a:t>Would You Like Visitation?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914400" y="3581400"/>
            <a:ext cx="8229600" cy="2209800"/>
          </a:xfrm>
        </p:spPr>
        <p:txBody>
          <a:bodyPr/>
          <a:lstStyle/>
          <a:p>
            <a:pPr eaLnBrk="1" hangingPunct="1"/>
            <a:r>
              <a:rPr lang="en-US" sz="3200" smtClean="0"/>
              <a:t>We will visit a friend, loved one in the hospital or in prison to pray for them &amp; share Christ with them.</a:t>
            </a:r>
          </a:p>
          <a:p>
            <a:pPr eaLnBrk="1" hangingPunct="1"/>
            <a:r>
              <a:rPr lang="en-US" sz="3200" smtClean="0"/>
              <a:t>Contact: </a:t>
            </a:r>
            <a:r>
              <a:rPr lang="en-US" sz="3200" smtClean="0">
                <a:hlinkClick r:id="rId2"/>
              </a:rPr>
              <a:t>info@aggielandfaith.org</a:t>
            </a:r>
            <a:r>
              <a:rPr lang="en-US" sz="3200" smtClean="0"/>
              <a:t> </a:t>
            </a:r>
          </a:p>
        </p:txBody>
      </p:sp>
      <p:pic>
        <p:nvPicPr>
          <p:cNvPr id="21508" name="Picture 4" descr="3288902374_bde270419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lum bright="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04800"/>
            <a:ext cx="4572000" cy="3062288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3581400"/>
            <a:ext cx="9144000" cy="32766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4000" b="1" dirty="0" smtClean="0">
                <a:hlinkClick r:id="rId2"/>
              </a:rPr>
              <a:t>www.aggielandfaith.org</a:t>
            </a:r>
            <a:endParaRPr lang="en-US" sz="4000" b="1" dirty="0" smtClean="0"/>
          </a:p>
          <a:p>
            <a:pPr eaLnBrk="1" hangingPunct="1">
              <a:lnSpc>
                <a:spcPct val="90000"/>
              </a:lnSpc>
            </a:pPr>
            <a:r>
              <a:rPr lang="en-US" sz="4000" dirty="0" smtClean="0"/>
              <a:t>Go here to see pictures &amp; videos</a:t>
            </a:r>
          </a:p>
          <a:p>
            <a:pPr eaLnBrk="1" hangingPunct="1">
              <a:lnSpc>
                <a:spcPct val="90000"/>
              </a:lnSpc>
            </a:pPr>
            <a:r>
              <a:rPr lang="en-US" sz="4000" dirty="0" smtClean="0"/>
              <a:t>Go here to subscribe to e-mails about changes &amp; cancellations</a:t>
            </a:r>
            <a:r>
              <a:rPr lang="en-US" sz="2700" dirty="0" smtClean="0"/>
              <a:t> </a:t>
            </a:r>
          </a:p>
        </p:txBody>
      </p:sp>
      <p:pic>
        <p:nvPicPr>
          <p:cNvPr id="22531" name="Picture 3" descr="header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3531054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idx="1"/>
          </p:nvPr>
        </p:nvSpPr>
        <p:spPr>
          <a:xfrm>
            <a:off x="2362200" y="381000"/>
            <a:ext cx="6705600" cy="1752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smtClean="0"/>
              <a:t>Note:</a:t>
            </a:r>
            <a:r>
              <a:rPr lang="en-US" sz="2400" smtClean="0"/>
              <a:t> Any videos in this presentation will only play online. After you download the slideshow, you will need to also download the videos from YouTube &amp; add them back into your PowerPoint.</a:t>
            </a:r>
          </a:p>
        </p:txBody>
      </p:sp>
      <p:pic>
        <p:nvPicPr>
          <p:cNvPr id="23555" name="Picture 3" descr="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74700"/>
            <a:ext cx="2362200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 descr="vi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743200"/>
            <a:ext cx="2514600" cy="14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 descr="mail"/>
          <p:cNvPicPr>
            <a:picLocks noChangeAspect="1" noChangeArrowheads="1"/>
          </p:cNvPicPr>
          <p:nvPr/>
        </p:nvPicPr>
        <p:blipFill>
          <a:blip r:embed="rId4">
            <a:lum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724400"/>
            <a:ext cx="2209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2819400" y="2057400"/>
            <a:ext cx="6248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endParaRPr lang="en-US" sz="1600" dirty="0">
              <a:latin typeface="Arial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dirty="0">
                <a:latin typeface="Arial" charset="0"/>
              </a:rPr>
              <a:t>We present these messages at Bee Creek Park in College Station, TX. </a:t>
            </a:r>
            <a:br>
              <a:rPr lang="en-US" sz="2400" dirty="0">
                <a:latin typeface="Arial" charset="0"/>
              </a:rPr>
            </a:br>
            <a:r>
              <a:rPr lang="en-US" sz="2400" dirty="0">
                <a:latin typeface="Arial" charset="0"/>
              </a:rPr>
              <a:t>If you would like to watch the video of the service with this message, click here:</a:t>
            </a:r>
          </a:p>
          <a:p>
            <a:pPr algn="ctr"/>
            <a:r>
              <a:rPr lang="en-US" sz="2000" b="1" u="sng" dirty="0">
                <a:hlinkClick r:id="rId5"/>
              </a:rPr>
              <a:t>http://campaignkerusso.org/?</a:t>
            </a:r>
            <a:r>
              <a:rPr lang="en-US" sz="2000" b="1" u="sng" dirty="0" smtClean="0">
                <a:hlinkClick r:id="rId5"/>
              </a:rPr>
              <a:t>p=10104</a:t>
            </a:r>
            <a:r>
              <a:rPr lang="en-US" sz="2000" b="1" u="sng" dirty="0" smtClean="0"/>
              <a:t> </a:t>
            </a:r>
            <a:endParaRPr lang="en-US" sz="2000" b="1" dirty="0">
              <a:latin typeface="Arial" charset="0"/>
            </a:endParaRPr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2514600" y="47244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dirty="0">
                <a:latin typeface="Arial" charset="0"/>
              </a:rPr>
              <a:t>We would </a:t>
            </a:r>
            <a:r>
              <a:rPr lang="en-US" sz="2400" dirty="0" smtClean="0">
                <a:latin typeface="Arial" charset="0"/>
              </a:rPr>
              <a:t>love </a:t>
            </a:r>
            <a:r>
              <a:rPr lang="en-US" sz="2400" dirty="0">
                <a:latin typeface="Arial" charset="0"/>
              </a:rPr>
              <a:t>to know more about the people who download our lessons &amp; sermons. We invite you to email us &amp; let us know where &amp; how you use them.</a:t>
            </a:r>
            <a:r>
              <a:rPr lang="en-US" sz="2000" dirty="0">
                <a:latin typeface="Arial" charset="0"/>
              </a:rPr>
              <a:t> </a:t>
            </a:r>
          </a:p>
          <a:p>
            <a:pPr marL="342900" indent="-342900"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b="1" dirty="0">
                <a:latin typeface="Arial" charset="0"/>
                <a:hlinkClick r:id="rId6"/>
              </a:rPr>
              <a:t>info@ckbrazos.org</a:t>
            </a:r>
            <a:r>
              <a:rPr lang="en-US" sz="2400" b="1" dirty="0">
                <a:latin typeface="Arial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49.radikal.ru/i126/0905/74/1e70be4cb2c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9000"/>
                    </a14:imgEffect>
                    <a14:imgEffect>
                      <a14:colorTemperature colorTemp="10900"/>
                    </a14:imgEffect>
                    <a14:imgEffect>
                      <a14:saturation sat="152000"/>
                    </a14:imgEffect>
                    <a14:imgEffect>
                      <a14:brightnessContrast bright="10000" contrast="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05" t="8963" r="25265" b="4505"/>
          <a:stretch/>
        </p:blipFill>
        <p:spPr bwMode="auto">
          <a:xfrm>
            <a:off x="19594" y="0"/>
            <a:ext cx="654147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0" y="-23950"/>
            <a:ext cx="3047999" cy="6881949"/>
          </a:xfrm>
          <a:solidFill>
            <a:schemeClr val="bg1"/>
          </a:solidFill>
        </p:spPr>
        <p:txBody>
          <a:bodyPr/>
          <a:lstStyle/>
          <a:p>
            <a:pPr algn="l" eaLnBrk="1" hangingPunct="1"/>
            <a:r>
              <a:rPr lang="en-US" sz="3600" b="1" dirty="0" smtClean="0">
                <a:latin typeface="Verdana" pitchFamily="-16" charset="0"/>
              </a:rPr>
              <a:t>The kingdom of heaven</a:t>
            </a:r>
            <a:r>
              <a:rPr lang="en-US" sz="3600" b="1" dirty="0">
                <a:latin typeface="Verdana" pitchFamily="-16" charset="0"/>
              </a:rPr>
              <a:t> </a:t>
            </a:r>
            <a:r>
              <a:rPr lang="en-US" sz="3600" b="1" dirty="0" smtClean="0">
                <a:latin typeface="Verdana" pitchFamily="-16" charset="0"/>
              </a:rPr>
              <a:t>is like treasure that was</a:t>
            </a:r>
            <a:r>
              <a:rPr lang="en-US" sz="3600" b="1" dirty="0">
                <a:latin typeface="Verdana" pitchFamily="-16" charset="0"/>
              </a:rPr>
              <a:t> </a:t>
            </a:r>
            <a:r>
              <a:rPr lang="en-US" sz="3600" b="1" dirty="0" smtClean="0">
                <a:latin typeface="Verdana" pitchFamily="-16" charset="0"/>
              </a:rPr>
              <a:t>hidden in a field. When a man</a:t>
            </a:r>
            <a:r>
              <a:rPr lang="en-US" sz="3600" b="1" dirty="0">
                <a:latin typeface="Verdana" pitchFamily="-16" charset="0"/>
              </a:rPr>
              <a:t> </a:t>
            </a:r>
            <a:r>
              <a:rPr lang="en-US" sz="3600" b="1" dirty="0" smtClean="0">
                <a:latin typeface="Verdana" pitchFamily="-16" charset="0"/>
              </a:rPr>
              <a:t>found it, he </a:t>
            </a:r>
            <a:r>
              <a:rPr lang="en-US" sz="3600" b="1" i="1" dirty="0" smtClean="0">
                <a:latin typeface="Verdana" pitchFamily="-16" charset="0"/>
              </a:rPr>
              <a:t>hid it again</a:t>
            </a:r>
            <a:r>
              <a:rPr lang="en-US" sz="3600" b="1" dirty="0" smtClean="0">
                <a:latin typeface="Verdana" pitchFamily="-16" charset="0"/>
              </a:rPr>
              <a:t>. He was very happy. </a:t>
            </a:r>
            <a:endParaRPr lang="en-US" sz="3600" dirty="0" smtClean="0">
              <a:solidFill>
                <a:srgbClr val="000000"/>
              </a:solidFill>
              <a:latin typeface="Verdana" pitchFamily="-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3504189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 descr="Jamesmmtown"/>
          <p:cNvPicPr>
            <a:picLocks noGrp="1" noChangeAspect="1" noChangeArrowheads="1"/>
          </p:cNvPicPr>
          <p:nvPr>
            <p:ph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6000"/>
                    </a14:imgEffect>
                    <a14:imgEffect>
                      <a14:colorTemperature colorTemp="8000"/>
                    </a14:imgEffect>
                    <a14:imgEffect>
                      <a14:saturation sat="200000"/>
                    </a14:imgEffect>
                    <a14:imgEffect>
                      <a14:brightnessContrast bright="8000" contrast="24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Rectangle 3"/>
          <p:cNvSpPr/>
          <p:nvPr/>
        </p:nvSpPr>
        <p:spPr>
          <a:xfrm>
            <a:off x="685800" y="2895600"/>
            <a:ext cx="8001000" cy="3477875"/>
          </a:xfrm>
          <a:prstGeom prst="rect">
            <a:avLst/>
          </a:prstGeom>
          <a:solidFill>
            <a:schemeClr val="tx1">
              <a:alpha val="43000"/>
            </a:schemeClr>
          </a:solidFill>
          <a:ln w="12700"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softEdge rad="127000"/>
          </a:effectLst>
        </p:spPr>
        <p:txBody>
          <a:bodyPr wrap="square">
            <a:spAutoFit/>
          </a:bodyPr>
          <a:lstStyle/>
          <a:p>
            <a:pPr algn="ctr"/>
            <a:r>
              <a:rPr lang="en-US" sz="5000" b="1" dirty="0" smtClean="0">
                <a:solidFill>
                  <a:srgbClr val="640000"/>
                </a:solidFill>
                <a:latin typeface="Verdana" pitchFamily="-16" charset="0"/>
              </a:rPr>
              <a:t>So he went and sold everything he had. And he bought that field.</a:t>
            </a:r>
            <a:r>
              <a:rPr lang="en-US" sz="5000" b="1" dirty="0" smtClean="0">
                <a:solidFill>
                  <a:schemeClr val="bg1"/>
                </a:solidFill>
                <a:latin typeface="Verdana" pitchFamily="-16" charset="0"/>
              </a:rPr>
              <a:t/>
            </a:r>
            <a:br>
              <a:rPr lang="en-US" sz="5000" b="1" dirty="0" smtClean="0">
                <a:solidFill>
                  <a:schemeClr val="bg1"/>
                </a:solidFill>
                <a:latin typeface="Verdana" pitchFamily="-16" charset="0"/>
              </a:rPr>
            </a:br>
            <a:r>
              <a:rPr lang="en-US" sz="2000" b="1" i="1" dirty="0" smtClean="0">
                <a:solidFill>
                  <a:schemeClr val="bg1"/>
                </a:solidFill>
                <a:latin typeface="Verdana" pitchFamily="-16" charset="0"/>
              </a:rPr>
              <a:t>Matthew 13:44</a:t>
            </a:r>
          </a:p>
        </p:txBody>
      </p:sp>
    </p:spTree>
    <p:extLst>
      <p:ext uri="{BB962C8B-B14F-4D97-AF65-F5344CB8AC3E}">
        <p14:creationId xmlns:p14="http://schemas.microsoft.com/office/powerpoint/2010/main" val="3177343970"/>
      </p:ext>
    </p:extLst>
  </p:cSld>
  <p:clrMapOvr>
    <a:masterClrMapping/>
  </p:clrMapOvr>
  <p:transition spd="slow"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beulahlandd.files.wordpress.com/2013/01/treasur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  <a14:imgEffect>
                      <a14:colorTemperature colorTemp="11500"/>
                    </a14:imgEffect>
                    <a14:imgEffect>
                      <a14:saturation sat="348000"/>
                    </a14:imgEffect>
                    <a14:imgEffect>
                      <a14:brightnessContrast bright="44000" contras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010"/>
          <a:stretch/>
        </p:blipFill>
        <p:spPr bwMode="auto">
          <a:xfrm>
            <a:off x="0" y="0"/>
            <a:ext cx="9144000" cy="2793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1" name="Content Placeholder 2"/>
          <p:cNvSpPr>
            <a:spLocks noGrp="1"/>
          </p:cNvSpPr>
          <p:nvPr>
            <p:ph idx="1"/>
          </p:nvPr>
        </p:nvSpPr>
        <p:spPr>
          <a:xfrm>
            <a:off x="0" y="2667000"/>
            <a:ext cx="9144000" cy="4191000"/>
          </a:xfrm>
        </p:spPr>
        <p:txBody>
          <a:bodyPr/>
          <a:lstStyle/>
          <a:p>
            <a:pPr lvl="1" eaLnBrk="1" hangingPunct="1">
              <a:buClr>
                <a:srgbClr val="C00000"/>
              </a:buClr>
              <a:buNone/>
            </a:pPr>
            <a:r>
              <a:rPr lang="en-US" sz="3000" b="1" dirty="0" smtClean="0"/>
              <a:t> A man finds a treasure </a:t>
            </a:r>
            <a:r>
              <a:rPr lang="en-US" sz="3000" b="1" i="1" dirty="0" smtClean="0"/>
              <a:t>hidden </a:t>
            </a:r>
            <a:r>
              <a:rPr lang="en-US" sz="3000" b="1" dirty="0" smtClean="0"/>
              <a:t>in a field:       </a:t>
            </a:r>
          </a:p>
          <a:p>
            <a:pPr lvl="1" eaLnBrk="1" hangingPunct="1">
              <a:buClr>
                <a:srgbClr val="C00000"/>
              </a:buClr>
              <a:buSzPct val="76000"/>
              <a:buFont typeface="Wingdings" pitchFamily="2" charset="2"/>
              <a:buChar char="q"/>
            </a:pPr>
            <a:r>
              <a:rPr lang="en-US" sz="3000" b="1" dirty="0" smtClean="0"/>
              <a:t> He saw how valuable it was</a:t>
            </a:r>
          </a:p>
          <a:p>
            <a:pPr lvl="1" eaLnBrk="1" hangingPunct="1">
              <a:buClr>
                <a:srgbClr val="C00000"/>
              </a:buClr>
              <a:buSzPct val="76000"/>
              <a:buFont typeface="Wingdings" pitchFamily="2" charset="2"/>
              <a:buChar char="q"/>
            </a:pPr>
            <a:r>
              <a:rPr lang="en-US" sz="3000" b="1" dirty="0" smtClean="0"/>
              <a:t> He reburied it, to be saved for later</a:t>
            </a:r>
          </a:p>
          <a:p>
            <a:pPr lvl="1" eaLnBrk="1" hangingPunct="1">
              <a:buClr>
                <a:srgbClr val="C00000"/>
              </a:buClr>
              <a:buSzPct val="76000"/>
              <a:buFont typeface="Wingdings" pitchFamily="2" charset="2"/>
              <a:buChar char="q"/>
            </a:pPr>
            <a:r>
              <a:rPr lang="en-US" sz="3000" b="1" dirty="0" smtClean="0"/>
              <a:t> He bought the whole field just for that   	treasure</a:t>
            </a:r>
          </a:p>
          <a:p>
            <a:pPr lvl="1" eaLnBrk="1" hangingPunct="1">
              <a:buClr>
                <a:srgbClr val="C00000"/>
              </a:buClr>
              <a:buSzPct val="76000"/>
              <a:buFont typeface="Wingdings" pitchFamily="2" charset="2"/>
              <a:buChar char="q"/>
            </a:pPr>
            <a:r>
              <a:rPr lang="en-US" sz="3000" b="1" dirty="0" smtClean="0"/>
              <a:t>  It cost him everything he had</a:t>
            </a:r>
          </a:p>
          <a:p>
            <a:pPr lvl="1" eaLnBrk="1" hangingPunct="1">
              <a:buClr>
                <a:srgbClr val="C00000"/>
              </a:buClr>
              <a:buSzPct val="76000"/>
              <a:buFont typeface="Wingdings" pitchFamily="2" charset="2"/>
              <a:buChar char="q"/>
            </a:pPr>
            <a:r>
              <a:rPr lang="en-US" sz="3000" b="1" dirty="0" smtClean="0"/>
              <a:t>  He gladly gave up everything for his 	treasure</a:t>
            </a:r>
          </a:p>
          <a:p>
            <a:pPr lvl="1" eaLnBrk="1" hangingPunct="1">
              <a:buClr>
                <a:srgbClr val="C00000"/>
              </a:buClr>
              <a:buSzPct val="76000"/>
              <a:buNone/>
            </a:pPr>
            <a:r>
              <a:rPr lang="en-US" dirty="0" smtClean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9410813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0" y="0"/>
            <a:ext cx="6096000" cy="6858000"/>
          </a:xfrm>
          <a:prstGeom prst="rect">
            <a:avLst/>
          </a:prstGeom>
          <a:solidFill>
            <a:schemeClr val="bg1"/>
          </a:solidFill>
        </p:spPr>
        <p:txBody>
          <a:bodyPr wrap="square" lIns="182880" rtlCol="0">
            <a:no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b="1" dirty="0" smtClean="0"/>
              <a:t>Christ was truly God. But he did not try to remain equal with God.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dirty="0" smtClean="0"/>
              <a:t>Instead </a:t>
            </a:r>
            <a:r>
              <a:rPr lang="en-US" sz="2800" b="1" dirty="0" smtClean="0"/>
              <a:t>he gave up everything and became a slave, when he became</a:t>
            </a:r>
            <a:br>
              <a:rPr lang="en-US" sz="2800" b="1" dirty="0" smtClean="0"/>
            </a:br>
            <a:r>
              <a:rPr lang="en-US" sz="2800" b="1" dirty="0" smtClean="0"/>
              <a:t>like one of us.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dirty="0" smtClean="0"/>
              <a:t>Christ </a:t>
            </a:r>
            <a:r>
              <a:rPr lang="en-US" sz="2800" b="1" dirty="0" smtClean="0"/>
              <a:t>was humble. He obeyed </a:t>
            </a:r>
            <a:r>
              <a:rPr lang="en-US" sz="2800" b="1" dirty="0" smtClean="0"/>
              <a:t>God and </a:t>
            </a:r>
            <a:r>
              <a:rPr lang="en-US" sz="2800" b="1" dirty="0" smtClean="0"/>
              <a:t>even died on a cross.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dirty="0" smtClean="0"/>
              <a:t>Then </a:t>
            </a:r>
            <a:r>
              <a:rPr lang="en-US" sz="2800" b="1" dirty="0" smtClean="0"/>
              <a:t>God gave Christ the highest place and honored his name above all others.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dirty="0" smtClean="0"/>
              <a:t>So </a:t>
            </a:r>
            <a:r>
              <a:rPr lang="en-US" sz="2800" b="1" dirty="0" smtClean="0"/>
              <a:t>at the name of </a:t>
            </a:r>
            <a:r>
              <a:rPr lang="en-US" sz="2800" b="1" dirty="0" smtClean="0"/>
              <a:t>Jesus</a:t>
            </a:r>
            <a:r>
              <a:rPr lang="en-US" sz="2800" b="1" dirty="0"/>
              <a:t> </a:t>
            </a:r>
            <a:r>
              <a:rPr lang="en-US" sz="2800" b="1" dirty="0" smtClean="0"/>
              <a:t>everyone </a:t>
            </a:r>
            <a:r>
              <a:rPr lang="en-US" sz="2800" b="1" dirty="0" smtClean="0"/>
              <a:t>will bow down</a:t>
            </a:r>
          </a:p>
        </p:txBody>
      </p:sp>
      <p:pic>
        <p:nvPicPr>
          <p:cNvPr id="4098" name="Picture 2" descr="http://bestclipartblog.com/clipart-pics/jesus-cross-clip-art-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4834"/>
            <a:ext cx="2902131" cy="4460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4648200"/>
            <a:ext cx="31242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i="1" kern="0" dirty="0">
                <a:solidFill>
                  <a:schemeClr val="bg1"/>
                </a:solidFill>
                <a:latin typeface="Times New Roman"/>
                <a:ea typeface="+mj-ea"/>
                <a:cs typeface="+mj-cs"/>
              </a:rPr>
              <a:t>Philippians 2:6-10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9268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ravaldino.it/file/imgs/30_big_catechisti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7000"/>
                    </a14:imgEffect>
                    <a14:imgEffect>
                      <a14:colorTemperature colorTemp="7800"/>
                    </a14:imgEffect>
                    <a14:imgEffect>
                      <a14:saturation sat="244000"/>
                    </a14:imgEffect>
                    <a14:imgEffect>
                      <a14:brightnessContrast bright="-4000" contras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80" t="11153" r="8696" b="6967"/>
          <a:stretch/>
        </p:blipFill>
        <p:spPr bwMode="auto">
          <a:xfrm>
            <a:off x="6530" y="0"/>
            <a:ext cx="4946469" cy="4616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952999" y="-4354"/>
            <a:ext cx="4191001" cy="6862354"/>
          </a:xfrm>
        </p:spPr>
        <p:txBody>
          <a:bodyPr/>
          <a:lstStyle/>
          <a:p>
            <a:pPr eaLnBrk="1" hangingPunct="1">
              <a:buFont typeface="Wingdings" pitchFamily="2" charset="2"/>
              <a:buChar char="q"/>
            </a:pPr>
            <a:r>
              <a:rPr lang="en-US" sz="3000" b="1" dirty="0" smtClean="0"/>
              <a:t>He paid with his life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sz="3000" b="1" dirty="0" smtClean="0"/>
              <a:t>He died for the whole field (the world) 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sz="3000" b="1" dirty="0" smtClean="0"/>
              <a:t>Jesus thinks of us, </a:t>
            </a:r>
            <a:r>
              <a:rPr lang="en-US" sz="3000" b="1" i="1" dirty="0" smtClean="0"/>
              <a:t>as His treasure 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sz="3000" b="1" dirty="0" smtClean="0"/>
              <a:t>We are hidden from the rest of the world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sz="3000" b="1" dirty="0" smtClean="0"/>
              <a:t>Jesus will “dig up” his treasure at the end of time</a:t>
            </a:r>
          </a:p>
        </p:txBody>
      </p:sp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0" y="4267200"/>
            <a:ext cx="4952999" cy="2590799"/>
          </a:xfrm>
          <a:solidFill>
            <a:schemeClr val="bg1"/>
          </a:solidFill>
        </p:spPr>
        <p:txBody>
          <a:bodyPr bIns="182880"/>
          <a:lstStyle/>
          <a:p>
            <a:pPr eaLnBrk="1" hangingPunct="1"/>
            <a:r>
              <a:rPr lang="en-US" sz="4400" dirty="0" smtClean="0"/>
              <a:t>The man in the story is </a:t>
            </a:r>
            <a:r>
              <a:rPr lang="en-US" sz="4400" b="1" i="1" dirty="0" smtClean="0"/>
              <a:t>JESUS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3200" dirty="0" smtClean="0"/>
              <a:t>The field is the </a:t>
            </a:r>
            <a:r>
              <a:rPr lang="en-US" sz="3200" b="1" i="1" dirty="0" smtClean="0"/>
              <a:t>WORLD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The treasure is </a:t>
            </a:r>
            <a:r>
              <a:rPr lang="en-US" sz="3200" b="1" i="1" dirty="0" smtClean="0"/>
              <a:t>HIS CHURCH</a:t>
            </a:r>
          </a:p>
        </p:txBody>
      </p:sp>
    </p:spTree>
    <p:extLst>
      <p:ext uri="{BB962C8B-B14F-4D97-AF65-F5344CB8AC3E}">
        <p14:creationId xmlns:p14="http://schemas.microsoft.com/office/powerpoint/2010/main" val="4987493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-228600"/>
            <a:ext cx="9144000" cy="990600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What is the Sinner‘s Prayer?</a:t>
            </a:r>
          </a:p>
        </p:txBody>
      </p:sp>
      <p:pic>
        <p:nvPicPr>
          <p:cNvPr id="6146" name="Picture 2" descr="confession-sign-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" contrast="6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676400"/>
            <a:ext cx="5486400" cy="5181600"/>
          </a:xfrm>
          <a:noFill/>
        </p:spPr>
      </p:pic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5410200" y="762000"/>
            <a:ext cx="37338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</a:pPr>
            <a:r>
              <a:rPr lang="en-US" sz="3200" b="1" dirty="0">
                <a:latin typeface="Arial" charset="0"/>
              </a:rPr>
              <a:t>This is a prayer we can pray when we are ready to admit we are sinners and need Christ’s forgiveness.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</a:pPr>
            <a:endParaRPr lang="en-US" sz="2000" b="1" dirty="0">
              <a:latin typeface="Arial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</a:pPr>
            <a:r>
              <a:rPr lang="en-US" sz="3200" b="1" dirty="0">
                <a:latin typeface="Arial" charset="0"/>
              </a:rPr>
              <a:t>It must be prayed with faith in our hearts and a readiness to have a life-changing encounter with Jesus Christ.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biblevs_rev3_20_atdoo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8000" contrast="42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860"/>
                    </a14:imgEffect>
                    <a14:imgEffect>
                      <a14:saturation sat="1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26504"/>
            <a:ext cx="9144000" cy="6884504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fined">
  <a:themeElements>
    <a:clrScheme name="Refined 1">
      <a:dk1>
        <a:srgbClr val="666633"/>
      </a:dk1>
      <a:lt1>
        <a:srgbClr val="FFFFFF"/>
      </a:lt1>
      <a:dk2>
        <a:srgbClr val="000000"/>
      </a:dk2>
      <a:lt2>
        <a:srgbClr val="FFFFFF"/>
      </a:lt2>
      <a:accent1>
        <a:srgbClr val="666699"/>
      </a:accent1>
      <a:accent2>
        <a:srgbClr val="990000"/>
      </a:accent2>
      <a:accent3>
        <a:srgbClr val="AAAAAA"/>
      </a:accent3>
      <a:accent4>
        <a:srgbClr val="DADADA"/>
      </a:accent4>
      <a:accent5>
        <a:srgbClr val="B8B8CA"/>
      </a:accent5>
      <a:accent6>
        <a:srgbClr val="8A0000"/>
      </a:accent6>
      <a:hlink>
        <a:srgbClr val="999900"/>
      </a:hlink>
      <a:folHlink>
        <a:srgbClr val="FFFFFF"/>
      </a:folHlink>
    </a:clrScheme>
    <a:fontScheme name="Refined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Refined 1">
        <a:dk1>
          <a:srgbClr val="666633"/>
        </a:dk1>
        <a:lt1>
          <a:srgbClr val="FFFFFF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990000"/>
        </a:accent2>
        <a:accent3>
          <a:srgbClr val="AAAAAA"/>
        </a:accent3>
        <a:accent4>
          <a:srgbClr val="DADADA"/>
        </a:accent4>
        <a:accent5>
          <a:srgbClr val="B8B8CA"/>
        </a:accent5>
        <a:accent6>
          <a:srgbClr val="8A0000"/>
        </a:accent6>
        <a:hlink>
          <a:srgbClr val="99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2">
        <a:dk1>
          <a:srgbClr val="4D4D4D"/>
        </a:dk1>
        <a:lt1>
          <a:srgbClr val="FFFFFF"/>
        </a:lt1>
        <a:dk2>
          <a:srgbClr val="4A1102"/>
        </a:dk2>
        <a:lt2>
          <a:srgbClr val="FFFFFF"/>
        </a:lt2>
        <a:accent1>
          <a:srgbClr val="CC3300"/>
        </a:accent1>
        <a:accent2>
          <a:srgbClr val="666699"/>
        </a:accent2>
        <a:accent3>
          <a:srgbClr val="B1AAAA"/>
        </a:accent3>
        <a:accent4>
          <a:srgbClr val="DADADA"/>
        </a:accent4>
        <a:accent5>
          <a:srgbClr val="E2ADAA"/>
        </a:accent5>
        <a:accent6>
          <a:srgbClr val="5C5C8A"/>
        </a:accent6>
        <a:hlink>
          <a:srgbClr val="FF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3">
        <a:dk1>
          <a:srgbClr val="666699"/>
        </a:dk1>
        <a:lt1>
          <a:srgbClr val="FFFFFF"/>
        </a:lt1>
        <a:dk2>
          <a:srgbClr val="400040"/>
        </a:dk2>
        <a:lt2>
          <a:srgbClr val="FFFFFF"/>
        </a:lt2>
        <a:accent1>
          <a:srgbClr val="FFCC00"/>
        </a:accent1>
        <a:accent2>
          <a:srgbClr val="FF3300"/>
        </a:accent2>
        <a:accent3>
          <a:srgbClr val="AFAAAF"/>
        </a:accent3>
        <a:accent4>
          <a:srgbClr val="DADADA"/>
        </a:accent4>
        <a:accent5>
          <a:srgbClr val="FFE2AA"/>
        </a:accent5>
        <a:accent6>
          <a:srgbClr val="E72D00"/>
        </a:accent6>
        <a:hlink>
          <a:srgbClr val="CC99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4">
        <a:dk1>
          <a:srgbClr val="4D4D4D"/>
        </a:dk1>
        <a:lt1>
          <a:srgbClr val="FFFFFF"/>
        </a:lt1>
        <a:dk2>
          <a:srgbClr val="006699"/>
        </a:dk2>
        <a:lt2>
          <a:srgbClr val="CCECFF"/>
        </a:lt2>
        <a:accent1>
          <a:srgbClr val="339966"/>
        </a:accent1>
        <a:accent2>
          <a:srgbClr val="3366FF"/>
        </a:accent2>
        <a:accent3>
          <a:srgbClr val="AAB8CA"/>
        </a:accent3>
        <a:accent4>
          <a:srgbClr val="DADADA"/>
        </a:accent4>
        <a:accent5>
          <a:srgbClr val="ADCAB8"/>
        </a:accent5>
        <a:accent6>
          <a:srgbClr val="2D5CE7"/>
        </a:accent6>
        <a:hlink>
          <a:srgbClr val="33CC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5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FF6600"/>
        </a:accent1>
        <a:accent2>
          <a:srgbClr val="FF9933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fined 6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3300"/>
        </a:accent1>
        <a:accent2>
          <a:srgbClr val="666699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5C5C8A"/>
        </a:accent6>
        <a:hlink>
          <a:srgbClr val="999900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fined 7">
        <a:dk1>
          <a:srgbClr val="000000"/>
        </a:dk1>
        <a:lt1>
          <a:srgbClr val="FFFFFF"/>
        </a:lt1>
        <a:dk2>
          <a:srgbClr val="000066"/>
        </a:dk2>
        <a:lt2>
          <a:srgbClr val="333399"/>
        </a:lt2>
        <a:accent1>
          <a:srgbClr val="3399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8AE7"/>
        </a:accent6>
        <a:hlink>
          <a:srgbClr val="00CCFF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382</TotalTime>
  <Words>930</Words>
  <Application>Microsoft Office PowerPoint</Application>
  <PresentationFormat>On-screen Show (4:3)</PresentationFormat>
  <Paragraphs>100</Paragraphs>
  <Slides>25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Refined</vt:lpstr>
      <vt:lpstr>The Treasure in the Field</vt:lpstr>
      <vt:lpstr>PowerPoint Presentation</vt:lpstr>
      <vt:lpstr>The kingdom of heaven is like treasure that was hidden in a field. When a man found it, he hid it again. He was very happy. </vt:lpstr>
      <vt:lpstr>PowerPoint Presentation</vt:lpstr>
      <vt:lpstr>PowerPoint Presentation</vt:lpstr>
      <vt:lpstr>PowerPoint Presentation</vt:lpstr>
      <vt:lpstr>The man in the story is JESUS The field is the WORLD The treasure is HIS CHURCH</vt:lpstr>
      <vt:lpstr>What is the Sinner‘s Prayer?</vt:lpstr>
      <vt:lpstr>PowerPoint Presentation</vt:lpstr>
      <vt:lpstr>PowerPoint Presentation</vt:lpstr>
      <vt:lpstr>A prayer of faith  Pray this prayer if :</vt:lpstr>
      <vt:lpstr>We Declare Our Faith Publicly Because Jesus Declared His LOVE Publicly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Close in Prayer</vt:lpstr>
      <vt:lpstr>PowerPoint Presentation</vt:lpstr>
      <vt:lpstr>Welcome to Aggieland Faith Family Style Worship</vt:lpstr>
      <vt:lpstr>CURRENT SCHEDULE:  See www.Aggielandfaith.org</vt:lpstr>
      <vt:lpstr>Would You Like Prayer or Bible Study at Your House?</vt:lpstr>
      <vt:lpstr>Would You Like Visitation?</vt:lpstr>
      <vt:lpstr>PowerPoint Presentation</vt:lpstr>
      <vt:lpstr>PowerPoint Presentation</vt:lpstr>
    </vt:vector>
  </TitlesOfParts>
  <Company>Campaign Kerusso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Page</dc:title>
  <dc:creator>Therese Greenberg</dc:creator>
  <cp:lastModifiedBy>Therese Greenberg</cp:lastModifiedBy>
  <cp:revision>93</cp:revision>
  <dcterms:created xsi:type="dcterms:W3CDTF">2012-08-28T02:53:07Z</dcterms:created>
  <dcterms:modified xsi:type="dcterms:W3CDTF">2013-02-15T15:55:11Z</dcterms:modified>
</cp:coreProperties>
</file>